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77" r:id="rId1"/>
  </p:sldMasterIdLst>
  <p:handoutMasterIdLst>
    <p:handoutMasterId r:id="rId16"/>
  </p:handout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3" r:id="rId9"/>
    <p:sldId id="267" r:id="rId10"/>
    <p:sldId id="264" r:id="rId11"/>
    <p:sldId id="265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C1C6CF"/>
    <a:srgbClr val="996699"/>
    <a:srgbClr val="CC00FF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42" autoAdjust="0"/>
    <p:restoredTop sz="94660" autoAdjust="0"/>
  </p:normalViewPr>
  <p:slideViewPr>
    <p:cSldViewPr>
      <p:cViewPr varScale="1">
        <p:scale>
          <a:sx n="90" d="100"/>
          <a:sy n="90" d="100"/>
        </p:scale>
        <p:origin x="-7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D234F-A1C4-6642-89F7-E3FE9E54E285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8A5F4-183C-6942-BFAF-EA93B27840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4D4914-384C-4AAD-998C-82442E87B02E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4914-384C-4AAD-998C-82442E87B02E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E4CA-A38F-4EDF-85AE-184F43CB14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4914-384C-4AAD-998C-82442E87B02E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E4CA-A38F-4EDF-85AE-184F43CB14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4914-384C-4AAD-998C-82442E87B02E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E4CA-A38F-4EDF-85AE-184F43CB14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4914-384C-4AAD-998C-82442E87B02E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E4CA-A38F-4EDF-85AE-184F43CB14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4914-384C-4AAD-998C-82442E87B02E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E4CA-A38F-4EDF-85AE-184F43CB14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4914-384C-4AAD-998C-82442E87B02E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E4CA-A38F-4EDF-85AE-184F43CB14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4914-384C-4AAD-998C-82442E87B02E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E4CA-A38F-4EDF-85AE-184F43CB14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4914-384C-4AAD-998C-82442E87B02E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E4CA-A38F-4EDF-85AE-184F43CB14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74D4914-384C-4AAD-998C-82442E87B02E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4D4914-384C-4AAD-998C-82442E87B02E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44E4CA-A38F-4EDF-85AE-184F43CB14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274D4914-384C-4AAD-998C-82442E87B02E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244E4CA-A38F-4EDF-85AE-184F43CB14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sarahgoldman/Desktop/Video%20Islandwood%20Informational-Final.m4v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kingcounty.gov/healthservices/health/personal/famplan/educators/grades456.asp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zgoldman@seattleschools.org" TargetMode="External"/><Relationship Id="rId3" Type="http://schemas.openxmlformats.org/officeDocument/2006/relationships/hyperlink" Target="http://msgoldmanqae.weebly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sarahgoldman/School/QAE.15-16/HomeworkPacket.do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sgoldmanqae.weebly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1"/>
            <a:ext cx="7772400" cy="20573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5</a:t>
            </a:r>
            <a:r>
              <a:rPr lang="en-US" baseline="30000" dirty="0" smtClean="0">
                <a:solidFill>
                  <a:schemeClr val="accent5"/>
                </a:solidFill>
              </a:rPr>
              <a:t>th</a:t>
            </a:r>
            <a:r>
              <a:rPr lang="en-US" dirty="0" smtClean="0">
                <a:solidFill>
                  <a:schemeClr val="accent5"/>
                </a:solidFill>
              </a:rPr>
              <a:t> Grade Islanders</a:t>
            </a:r>
            <a:br>
              <a:rPr lang="en-US" dirty="0" smtClean="0">
                <a:solidFill>
                  <a:schemeClr val="accent5"/>
                </a:solidFill>
              </a:rPr>
            </a:br>
            <a:r>
              <a:rPr lang="en-US" dirty="0" smtClean="0">
                <a:solidFill>
                  <a:schemeClr val="accent5"/>
                </a:solidFill>
              </a:rPr>
              <a:t>at Queen Anne Elementary 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81400"/>
            <a:ext cx="7772400" cy="1295400"/>
          </a:xfrm>
        </p:spPr>
        <p:txBody>
          <a:bodyPr>
            <a:normAutofit fontScale="55000" lnSpcReduction="20000"/>
          </a:bodyPr>
          <a:lstStyle/>
          <a:p>
            <a:r>
              <a:rPr lang="en-US" sz="6545" b="1" dirty="0" smtClean="0"/>
              <a:t>Ms. Goldman</a:t>
            </a:r>
          </a:p>
          <a:p>
            <a:r>
              <a:rPr lang="en-US" sz="6545" b="1" dirty="0" smtClean="0"/>
              <a:t>Portable 2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7" name="Picture 3" descr="C:\Documents and Settings\rfsimon\Local Settings\Temporary Internet Files\Content.IE5\VHO0PKOD\MC90043471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972086"/>
            <a:ext cx="3885914" cy="3885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638800"/>
          </a:xfrm>
        </p:spPr>
        <p:txBody>
          <a:bodyPr>
            <a:noAutofit/>
          </a:bodyPr>
          <a:lstStyle/>
          <a:p>
            <a:pPr>
              <a:buClr>
                <a:schemeClr val="accent5"/>
              </a:buClr>
              <a:buFont typeface="Wingdings" charset="2"/>
              <a:buChar char=""/>
            </a:pPr>
            <a:r>
              <a:rPr lang="en-US" sz="1800" dirty="0" smtClean="0"/>
              <a:t>Based on the book by Dr. Jane Nelson</a:t>
            </a:r>
          </a:p>
          <a:p>
            <a:pPr>
              <a:buClr>
                <a:schemeClr val="accent5"/>
              </a:buClr>
              <a:buFont typeface="Wingdings" charset="2"/>
              <a:buChar char=""/>
            </a:pPr>
            <a:r>
              <a:rPr lang="en-US" sz="1800" dirty="0" smtClean="0"/>
              <a:t>Designed to help children become responsible, respectful and resourceful members of community.</a:t>
            </a:r>
          </a:p>
          <a:p>
            <a:pPr>
              <a:buClr>
                <a:schemeClr val="accent5"/>
              </a:buClr>
              <a:buFont typeface="Wingdings" charset="2"/>
              <a:buChar char=""/>
            </a:pPr>
            <a:r>
              <a:rPr lang="en-US" sz="1800" dirty="0" smtClean="0"/>
              <a:t>Research tells us that children who feel a sense of ‘connectedness’ </a:t>
            </a:r>
            <a:br>
              <a:rPr lang="en-US" sz="1800" dirty="0" smtClean="0"/>
            </a:br>
            <a:r>
              <a:rPr lang="en-US" sz="1800" dirty="0" smtClean="0"/>
              <a:t>to community are less likely to misbehave. </a:t>
            </a:r>
          </a:p>
          <a:p>
            <a:pPr lvl="3">
              <a:buClr>
                <a:schemeClr val="accent5"/>
              </a:buClr>
              <a:buFont typeface="Wingdings" charset="2"/>
              <a:buChar char=""/>
            </a:pPr>
            <a:endParaRPr lang="en-US" sz="800" dirty="0" smtClean="0"/>
          </a:p>
          <a:p>
            <a:pPr>
              <a:buClr>
                <a:schemeClr val="accent5"/>
              </a:buClr>
              <a:buNone/>
            </a:pPr>
            <a:r>
              <a:rPr lang="en-US" sz="2000" dirty="0" smtClean="0">
                <a:solidFill>
                  <a:schemeClr val="accent5"/>
                </a:solidFill>
              </a:rPr>
              <a:t>FIVE CRITERIA FOR POSITIVE DISCIPLINE </a:t>
            </a:r>
          </a:p>
          <a:p>
            <a:pPr>
              <a:buClr>
                <a:schemeClr val="accent5"/>
              </a:buClr>
              <a:buAutoNum type="arabicPeriod"/>
            </a:pPr>
            <a:r>
              <a:rPr lang="en-US" sz="1800" dirty="0" smtClean="0"/>
              <a:t>Helps children feel a sense of connection. (Belonging &amp; significance)</a:t>
            </a:r>
          </a:p>
          <a:p>
            <a:pPr>
              <a:buClr>
                <a:schemeClr val="accent5"/>
              </a:buClr>
              <a:buAutoNum type="arabicPeriod"/>
            </a:pPr>
            <a:r>
              <a:rPr lang="en-US" sz="1800" dirty="0" smtClean="0"/>
              <a:t>Is mutually respectful and encouraging.  (Both kind &amp; firm)</a:t>
            </a:r>
          </a:p>
          <a:p>
            <a:pPr>
              <a:buClr>
                <a:schemeClr val="accent5"/>
              </a:buClr>
              <a:buAutoNum type="arabicPeriod"/>
            </a:pPr>
            <a:r>
              <a:rPr lang="en-US" sz="1800" dirty="0" smtClean="0"/>
              <a:t>Is effective long-term. (Considers what the child is thinking,  </a:t>
            </a:r>
            <a:br>
              <a:rPr lang="en-US" sz="1800" dirty="0" smtClean="0"/>
            </a:br>
            <a:r>
              <a:rPr lang="en-US" sz="1800" dirty="0" smtClean="0"/>
              <a:t>feeling</a:t>
            </a:r>
            <a:r>
              <a:rPr lang="en-US" sz="1800" dirty="0" smtClean="0"/>
              <a:t>,</a:t>
            </a:r>
            <a:r>
              <a:rPr lang="en-US" sz="1800" dirty="0" smtClean="0"/>
              <a:t> </a:t>
            </a:r>
            <a:r>
              <a:rPr lang="en-US" sz="1800" dirty="0" smtClean="0"/>
              <a:t>learning</a:t>
            </a:r>
            <a:r>
              <a:rPr lang="en-US" sz="1800" dirty="0" smtClean="0"/>
              <a:t>, and deciding about </a:t>
            </a:r>
            <a:r>
              <a:rPr lang="en-US" sz="1800" dirty="0" smtClean="0"/>
              <a:t>himself/herself </a:t>
            </a:r>
            <a:r>
              <a:rPr lang="en-US" sz="1800" dirty="0" smtClean="0"/>
              <a:t>and </a:t>
            </a:r>
            <a:r>
              <a:rPr lang="en-US" sz="1800" dirty="0" smtClean="0"/>
              <a:t>his/her 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world – and what to do in the future to survive or to thrive.) </a:t>
            </a:r>
          </a:p>
          <a:p>
            <a:pPr>
              <a:buClr>
                <a:schemeClr val="accent5"/>
              </a:buClr>
              <a:buAutoNum type="arabicPeriod"/>
            </a:pPr>
            <a:r>
              <a:rPr lang="en-US" sz="1800" dirty="0" smtClean="0"/>
              <a:t>Teaches important social and life </a:t>
            </a:r>
            <a:r>
              <a:rPr lang="en-US" sz="1800" dirty="0" smtClean="0"/>
              <a:t>skills. </a:t>
            </a:r>
            <a:r>
              <a:rPr lang="en-US" sz="1800" dirty="0" smtClean="0"/>
              <a:t>(Respect, concern for </a:t>
            </a:r>
            <a:br>
              <a:rPr lang="en-US" sz="1800" dirty="0" smtClean="0"/>
            </a:br>
            <a:r>
              <a:rPr lang="en-US" sz="1800" dirty="0" smtClean="0"/>
              <a:t>others, problem solving, and cooperation as well as the </a:t>
            </a:r>
            <a:br>
              <a:rPr lang="en-US" sz="1800" dirty="0" smtClean="0"/>
            </a:br>
            <a:r>
              <a:rPr lang="en-US" sz="1800" dirty="0" smtClean="0"/>
              <a:t>skills to contribute to the home, school or larger community.)</a:t>
            </a:r>
          </a:p>
          <a:p>
            <a:pPr>
              <a:buClr>
                <a:schemeClr val="accent5"/>
              </a:buClr>
              <a:buAutoNum type="arabicPeriod"/>
            </a:pPr>
            <a:r>
              <a:rPr lang="en-US" sz="1800" dirty="0" smtClean="0"/>
              <a:t>Invites children to discover how capable they are.</a:t>
            </a:r>
            <a:r>
              <a:rPr lang="en-US" sz="1800" dirty="0" smtClean="0"/>
              <a:t> (</a:t>
            </a:r>
            <a:r>
              <a:rPr lang="en-US" sz="1800" dirty="0" smtClean="0"/>
              <a:t>Encourages      </a:t>
            </a:r>
            <a:br>
              <a:rPr lang="en-US" sz="1800" dirty="0" smtClean="0"/>
            </a:br>
            <a:r>
              <a:rPr lang="en-US" sz="1800" dirty="0" smtClean="0"/>
              <a:t>             the constructive use of personal power and autonomy.)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534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Positive Discipline – What is it? </a:t>
            </a:r>
            <a:endParaRPr lang="en-US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534400" cy="2819400"/>
          </a:xfrm>
        </p:spPr>
        <p:txBody>
          <a:bodyPr/>
          <a:lstStyle/>
          <a:p>
            <a:pPr>
              <a:buClr>
                <a:schemeClr val="accent5"/>
              </a:buClr>
              <a:buFont typeface="Wingdings" charset="2"/>
              <a:buChar char="§"/>
            </a:pPr>
            <a:r>
              <a:rPr lang="en-US" dirty="0" smtClean="0"/>
              <a:t>Classroom Meetings</a:t>
            </a:r>
          </a:p>
          <a:p>
            <a:pPr>
              <a:buClr>
                <a:schemeClr val="accent5"/>
              </a:buClr>
              <a:buFont typeface="Wingdings" charset="2"/>
              <a:buChar char="§"/>
            </a:pPr>
            <a:r>
              <a:rPr lang="en-US" dirty="0" smtClean="0"/>
              <a:t>Solution-Based Framework for Problem-Solving</a:t>
            </a:r>
          </a:p>
          <a:p>
            <a:pPr>
              <a:buClr>
                <a:schemeClr val="accent5"/>
              </a:buClr>
              <a:buFont typeface="Wingdings" charset="2"/>
              <a:buChar char="§"/>
            </a:pPr>
            <a:r>
              <a:rPr lang="en-US" dirty="0" smtClean="0"/>
              <a:t>Meaningful Work – Classroom Jobs</a:t>
            </a:r>
          </a:p>
          <a:p>
            <a:pPr>
              <a:buClr>
                <a:schemeClr val="accent5"/>
              </a:buClr>
              <a:buFont typeface="Wingdings" charset="2"/>
              <a:buChar char="§"/>
            </a:pPr>
            <a:r>
              <a:rPr lang="en-US" dirty="0" smtClean="0"/>
              <a:t>Brain in Hand (Self-Regulation)</a:t>
            </a:r>
            <a:r>
              <a:rPr lang="en-US" dirty="0" smtClean="0"/>
              <a:t> </a:t>
            </a:r>
          </a:p>
          <a:p>
            <a:pPr>
              <a:buClr>
                <a:schemeClr val="accent5"/>
              </a:buClr>
              <a:buFont typeface="Wingdings" charset="2"/>
              <a:buChar char="§"/>
            </a:pPr>
            <a:r>
              <a:rPr lang="en-US" dirty="0" smtClean="0"/>
              <a:t>Safe Space / </a:t>
            </a:r>
            <a:r>
              <a:rPr lang="en-US" dirty="0" smtClean="0"/>
              <a:t>Calm </a:t>
            </a:r>
            <a:r>
              <a:rPr lang="en-US" dirty="0" smtClean="0"/>
              <a:t>Body Spot</a:t>
            </a:r>
          </a:p>
          <a:p>
            <a:pPr>
              <a:buClr>
                <a:schemeClr val="accent5"/>
              </a:buClr>
              <a:buFont typeface="Wingdings" charset="2"/>
              <a:buChar char="§"/>
            </a:pPr>
            <a:r>
              <a:rPr lang="en-US" dirty="0" smtClean="0"/>
              <a:t>Encouragement vs. Praise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67494"/>
            <a:ext cx="7391400" cy="1399032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Positive Discipline </a:t>
            </a:r>
            <a:r>
              <a:rPr lang="en-US" dirty="0" smtClean="0">
                <a:solidFill>
                  <a:schemeClr val="accent5"/>
                </a:solidFill>
              </a:rPr>
              <a:t/>
            </a:r>
            <a:br>
              <a:rPr lang="en-US" dirty="0" smtClean="0">
                <a:solidFill>
                  <a:schemeClr val="accent5"/>
                </a:solidFill>
              </a:rPr>
            </a:br>
            <a:r>
              <a:rPr lang="en-US" dirty="0" smtClean="0">
                <a:solidFill>
                  <a:schemeClr val="accent5"/>
                </a:solidFill>
              </a:rPr>
              <a:t> in </a:t>
            </a:r>
            <a:r>
              <a:rPr lang="en-US" dirty="0" smtClean="0">
                <a:solidFill>
                  <a:schemeClr val="accent5"/>
                </a:solidFill>
              </a:rPr>
              <a:t>our classroom…</a:t>
            </a:r>
            <a:endParaRPr lang="en-US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Video Islandwood Informational-Final.m4v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8922" y="1481138"/>
            <a:ext cx="8046155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IslandWood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Family Life and Sexual Health (F.L.A.S.H.) Curricula for 5</a:t>
            </a:r>
            <a:r>
              <a:rPr lang="en-US" baseline="30000" dirty="0" smtClean="0">
                <a:solidFill>
                  <a:schemeClr val="accent5"/>
                </a:solidFill>
              </a:rPr>
              <a:t>th</a:t>
            </a:r>
            <a:r>
              <a:rPr lang="en-US" dirty="0" smtClean="0">
                <a:solidFill>
                  <a:schemeClr val="accent5"/>
                </a:solidFill>
              </a:rPr>
              <a:t> grade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9050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Please refer to the Seattle Public Schools F.L.A.S.H. website for more information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Please make sure to take with you: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Homework Assignment Packet</a:t>
            </a:r>
          </a:p>
          <a:p>
            <a:r>
              <a:rPr lang="en-US" dirty="0" smtClean="0"/>
              <a:t>Conference Sign-Up form</a:t>
            </a:r>
          </a:p>
          <a:p>
            <a:r>
              <a:rPr lang="en-US" dirty="0" smtClean="0"/>
              <a:t>Hard copies of </a:t>
            </a:r>
            <a:r>
              <a:rPr lang="en-US" dirty="0" err="1" smtClean="0"/>
              <a:t>IslandWood</a:t>
            </a:r>
            <a:r>
              <a:rPr lang="en-US" dirty="0" smtClean="0"/>
              <a:t> forms </a:t>
            </a:r>
          </a:p>
          <a:p>
            <a:pPr>
              <a:buNone/>
            </a:pPr>
            <a:r>
              <a:rPr lang="en-US" dirty="0" smtClean="0"/>
              <a:t>   (only if you need them— they are available online)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b="1" dirty="0" smtClean="0">
                <a:solidFill>
                  <a:schemeClr val="accent5"/>
                </a:solidFill>
              </a:rPr>
              <a:t>Thanks so much for coming! </a:t>
            </a:r>
            <a:endParaRPr lang="en-US" sz="3600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On your way out…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638800"/>
          </a:xfrm>
        </p:spPr>
        <p:txBody>
          <a:bodyPr>
            <a:normAutofit/>
          </a:bodyPr>
          <a:lstStyle/>
          <a:p>
            <a:pPr>
              <a:buClr>
                <a:srgbClr val="FF6600"/>
              </a:buClr>
              <a:buFont typeface="Wingdings" charset="2"/>
              <a:buChar char="§"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About Ms. Goldman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914400"/>
            <a:ext cx="8382000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900" dirty="0" smtClean="0"/>
          </a:p>
          <a:p>
            <a:r>
              <a:rPr lang="en-US" sz="1900" dirty="0" smtClean="0"/>
              <a:t>After </a:t>
            </a:r>
            <a:r>
              <a:rPr lang="en-US" sz="1900" dirty="0" smtClean="0"/>
              <a:t>trying on various careers, I</a:t>
            </a:r>
            <a:r>
              <a:rPr lang="en-US" sz="1900" dirty="0" smtClean="0"/>
              <a:t> pursued </a:t>
            </a:r>
            <a:r>
              <a:rPr lang="en-US" sz="1900" dirty="0" smtClean="0"/>
              <a:t>my </a:t>
            </a:r>
            <a:r>
              <a:rPr lang="en-US" sz="1900" dirty="0" smtClean="0"/>
              <a:t>M.Ed</a:t>
            </a:r>
            <a:r>
              <a:rPr lang="en-US" sz="1900" dirty="0" smtClean="0"/>
              <a:t> at the University of Illinois at </a:t>
            </a:r>
            <a:r>
              <a:rPr lang="en-US" sz="1900" dirty="0" smtClean="0"/>
              <a:t>Chicago. </a:t>
            </a:r>
            <a:r>
              <a:rPr lang="en-US" sz="1900" dirty="0" smtClean="0"/>
              <a:t>I had meaningful experiences teaching 3rd and 4th grade in Chicago Public Schools before moving back “home” to work as a 4th grade teacher in a wonderfully nurturing Boston-area public school. </a:t>
            </a:r>
          </a:p>
          <a:p>
            <a:endParaRPr lang="en-US" sz="1900" dirty="0" smtClean="0"/>
          </a:p>
          <a:p>
            <a:r>
              <a:rPr lang="en-US" sz="1900" dirty="0" smtClean="0"/>
              <a:t>As an educator, I am driven to foster learning environments that inspire risk-taking and critical thinking as well as encourage students to envision and create a more socially just world. My background also includes a love for the theater arts and I am continuously looking for ways to incorporate dramatic play into everyday teaching and learning. </a:t>
            </a:r>
          </a:p>
          <a:p>
            <a:endParaRPr lang="en-US" sz="1900" dirty="0" smtClean="0"/>
          </a:p>
          <a:p>
            <a:r>
              <a:rPr lang="en-US" sz="1900" dirty="0" smtClean="0"/>
              <a:t>Outside of education, my joys in life include playing with my little nieces and nephews, singing karaoke with friends, traveling, basking in nature, and getting sucked into a fantastic book. 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458200" cy="4626008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b="1" dirty="0" smtClean="0"/>
              <a:t>E-mail (best)</a:t>
            </a:r>
            <a:r>
              <a:rPr lang="en-US" dirty="0" smtClean="0"/>
              <a:t> – </a:t>
            </a:r>
            <a:r>
              <a:rPr lang="en-US" dirty="0" smtClean="0">
                <a:hlinkClick r:id="rId2"/>
              </a:rPr>
              <a:t>szgoldman@seattleschools.org</a:t>
            </a:r>
            <a:r>
              <a:rPr lang="en-US" dirty="0" smtClean="0"/>
              <a:t> </a:t>
            </a:r>
          </a:p>
          <a:p>
            <a:pPr>
              <a:buFont typeface="Wingdings" charset="2"/>
              <a:buChar char="§"/>
            </a:pPr>
            <a:r>
              <a:rPr lang="en-US" b="1" dirty="0" smtClean="0"/>
              <a:t>In person </a:t>
            </a:r>
            <a:r>
              <a:rPr lang="en-US" dirty="0" smtClean="0"/>
              <a:t>– Schedule a time with me </a:t>
            </a:r>
          </a:p>
          <a:p>
            <a:pPr>
              <a:buFont typeface="Wingdings" charset="2"/>
              <a:buChar char="§"/>
            </a:pPr>
            <a:r>
              <a:rPr lang="en-US" b="1" dirty="0" smtClean="0"/>
              <a:t>Website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6600"/>
                </a:solidFill>
                <a:hlinkClick r:id="rId3"/>
              </a:rPr>
              <a:t>http://msgoldmanqae.weebly.com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  	Main form of classroom communication</a:t>
            </a:r>
          </a:p>
          <a:p>
            <a:pPr>
              <a:buFont typeface="Wingdings" charset="2"/>
              <a:buChar char="§"/>
            </a:pPr>
            <a:r>
              <a:rPr lang="en-US" b="1" dirty="0" smtClean="0"/>
              <a:t>Twitter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6600"/>
                </a:solidFill>
              </a:rPr>
              <a:t>@</a:t>
            </a:r>
            <a:r>
              <a:rPr lang="en-US" dirty="0" smtClean="0">
                <a:solidFill>
                  <a:srgbClr val="FF6600"/>
                </a:solidFill>
              </a:rPr>
              <a:t>MsGoldmanQAE</a:t>
            </a:r>
            <a:endParaRPr lang="en-US" dirty="0" smtClean="0">
              <a:solidFill>
                <a:srgbClr val="FF6600"/>
              </a:solidFill>
            </a:endParaRPr>
          </a:p>
          <a:p>
            <a:pPr>
              <a:buNone/>
            </a:pPr>
            <a:r>
              <a:rPr lang="en-US" dirty="0" smtClean="0"/>
              <a:t>		    For daily updates on classroom learning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Communication	</a:t>
            </a:r>
            <a:endParaRPr lang="en-US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930808"/>
          </a:xfrm>
        </p:spPr>
        <p:txBody>
          <a:bodyPr>
            <a:normAutofit/>
          </a:bodyPr>
          <a:lstStyle/>
          <a:p>
            <a:r>
              <a:rPr lang="en-US" dirty="0" smtClean="0"/>
              <a:t>Learning should be meaningful, purposeful and challenging</a:t>
            </a:r>
          </a:p>
          <a:p>
            <a:r>
              <a:rPr lang="en-US" dirty="0" smtClean="0"/>
              <a:t>My most important priority is creating a safe classroom environment to ensure that students feel empowered to take risks with their learning</a:t>
            </a:r>
          </a:p>
          <a:p>
            <a:r>
              <a:rPr lang="en-US" dirty="0" smtClean="0"/>
              <a:t>Social/Emotional learning is foundational to academic growth</a:t>
            </a:r>
          </a:p>
          <a:p>
            <a:r>
              <a:rPr lang="en-US" dirty="0" smtClean="0"/>
              <a:t>Family involvement and communication are critical pieces to your child’s success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What we believe …</a:t>
            </a:r>
            <a:endParaRPr lang="en-US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648200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endParaRPr lang="en-US" sz="800" dirty="0" smtClean="0"/>
          </a:p>
          <a:p>
            <a:pPr>
              <a:buFont typeface="Wingdings" charset="2"/>
              <a:buChar char="ü"/>
            </a:pPr>
            <a:r>
              <a:rPr lang="en-US" sz="2162" dirty="0" smtClean="0"/>
              <a:t>Homework will be purposeful and </a:t>
            </a:r>
            <a:r>
              <a:rPr lang="en-US" sz="2162" dirty="0" smtClean="0"/>
              <a:t>relevant</a:t>
            </a:r>
          </a:p>
          <a:p>
            <a:pPr>
              <a:buFont typeface="Wingdings" charset="2"/>
              <a:buChar char="ü"/>
            </a:pPr>
            <a:r>
              <a:rPr lang="en-US" sz="2162" dirty="0" smtClean="0"/>
              <a:t>Homework will be assigned as needed for extension and </a:t>
            </a:r>
            <a:r>
              <a:rPr lang="en-US" sz="2162" dirty="0" smtClean="0"/>
              <a:t>review</a:t>
            </a:r>
            <a:endParaRPr lang="en-US" sz="2162" dirty="0" smtClean="0"/>
          </a:p>
          <a:p>
            <a:pPr>
              <a:buFont typeface="Wingdings" charset="2"/>
              <a:buChar char="ü"/>
            </a:pPr>
            <a:r>
              <a:rPr lang="en-US" sz="2162" dirty="0" smtClean="0"/>
              <a:t>In 5</a:t>
            </a:r>
            <a:r>
              <a:rPr lang="en-US" sz="2162" baseline="30000" dirty="0" smtClean="0"/>
              <a:t>th</a:t>
            </a:r>
            <a:r>
              <a:rPr lang="en-US" sz="2162" dirty="0" smtClean="0"/>
              <a:t> grade, homework will be used to support students’ transition to middle school as they develop key study skills such as organization, time management, and responsibility</a:t>
            </a:r>
            <a:endParaRPr lang="en-US" sz="2162" dirty="0" smtClean="0"/>
          </a:p>
          <a:p>
            <a:pPr>
              <a:buFont typeface="Wingdings" charset="2"/>
              <a:buChar char="ü"/>
            </a:pPr>
            <a:r>
              <a:rPr lang="en-US" sz="2162" dirty="0" smtClean="0"/>
              <a:t>In </a:t>
            </a:r>
            <a:r>
              <a:rPr lang="en-US" sz="2162" dirty="0" smtClean="0"/>
              <a:t>addition to reading, students should be working no more than one hour each day after school</a:t>
            </a:r>
          </a:p>
          <a:p>
            <a:pPr>
              <a:buFont typeface="Wingdings" charset="2"/>
              <a:buChar char="ü"/>
            </a:pPr>
            <a:r>
              <a:rPr lang="en-US" sz="2162" b="1" dirty="0" smtClean="0"/>
              <a:t>Reading</a:t>
            </a:r>
            <a:r>
              <a:rPr lang="en-US" sz="2162" dirty="0" smtClean="0"/>
              <a:t> – </a:t>
            </a:r>
            <a:r>
              <a:rPr lang="en-US" sz="1000" dirty="0" smtClean="0"/>
              <a:t> </a:t>
            </a:r>
            <a:r>
              <a:rPr lang="en-US" sz="2162" dirty="0" smtClean="0"/>
              <a:t>Students are expected to read at least 30 minutes </a:t>
            </a:r>
          </a:p>
          <a:p>
            <a:pPr>
              <a:buNone/>
            </a:pPr>
            <a:r>
              <a:rPr lang="en-US" sz="2162" dirty="0" smtClean="0"/>
              <a:t>			         </a:t>
            </a:r>
            <a:r>
              <a:rPr lang="en-US" sz="2162" b="1" dirty="0" smtClean="0"/>
              <a:t>each day </a:t>
            </a:r>
            <a:r>
              <a:rPr lang="en-US" sz="2162" dirty="0" smtClean="0"/>
              <a:t>after school </a:t>
            </a:r>
          </a:p>
          <a:p>
            <a:pPr>
              <a:buFont typeface="Wingdings" charset="2"/>
              <a:buChar char="ü"/>
            </a:pPr>
            <a:r>
              <a:rPr lang="en-US" sz="2162" b="1" dirty="0" smtClean="0"/>
              <a:t>Math</a:t>
            </a:r>
            <a:r>
              <a:rPr lang="en-US" sz="2162" dirty="0" smtClean="0"/>
              <a:t> – </a:t>
            </a:r>
            <a:r>
              <a:rPr lang="en-US" sz="1000" dirty="0" smtClean="0"/>
              <a:t> </a:t>
            </a:r>
            <a:r>
              <a:rPr lang="en-US" sz="2162" dirty="0" smtClean="0"/>
              <a:t>Students are expected to log onto ST Math at home 		             for at least 30 minutes </a:t>
            </a:r>
            <a:r>
              <a:rPr lang="en-US" sz="2162" b="1" dirty="0" smtClean="0"/>
              <a:t>each </a:t>
            </a:r>
            <a:r>
              <a:rPr lang="en-US" sz="2162" b="1" dirty="0" smtClean="0"/>
              <a:t>week</a:t>
            </a:r>
          </a:p>
          <a:p>
            <a:pPr>
              <a:buFont typeface="Wingdings" charset="2"/>
              <a:buChar char="ü"/>
            </a:pPr>
            <a:r>
              <a:rPr lang="en-US" sz="2162" b="1" dirty="0" smtClean="0">
                <a:hlinkClick r:id="rId2" action="ppaction://hlinkfile"/>
              </a:rPr>
              <a:t>Parent-Child Homework Space and Schedule Assignment</a:t>
            </a:r>
            <a:endParaRPr lang="en-US" sz="2162" b="1" dirty="0" smtClean="0"/>
          </a:p>
          <a:p>
            <a:pPr>
              <a:buFont typeface="Wingdings" charset="2"/>
              <a:buChar char="ü"/>
            </a:pPr>
            <a:endParaRPr lang="en-US" sz="800" dirty="0" smtClean="0"/>
          </a:p>
          <a:p>
            <a:pPr lvl="1">
              <a:buNone/>
            </a:pPr>
            <a:r>
              <a:rPr lang="en-US" dirty="0" smtClean="0"/>
              <a:t>  </a:t>
            </a: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Homework </a:t>
            </a:r>
            <a:endParaRPr lang="en-US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8153400" cy="5943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	 		</a:t>
            </a:r>
          </a:p>
          <a:p>
            <a:pPr>
              <a:buNone/>
            </a:pPr>
            <a:r>
              <a:rPr lang="en-US" sz="2526" b="1" dirty="0" smtClean="0"/>
              <a:t>9:30</a:t>
            </a:r>
            <a:r>
              <a:rPr lang="en-US" sz="2526" dirty="0" smtClean="0"/>
              <a:t>	Attendance and Morning Routine</a:t>
            </a:r>
          </a:p>
          <a:p>
            <a:pPr>
              <a:buNone/>
            </a:pPr>
            <a:r>
              <a:rPr lang="en-US" sz="2526" b="1" dirty="0" smtClean="0"/>
              <a:t>9:40</a:t>
            </a:r>
            <a:r>
              <a:rPr lang="en-US" sz="2526" dirty="0" smtClean="0"/>
              <a:t>	PE / Art</a:t>
            </a:r>
          </a:p>
          <a:p>
            <a:pPr>
              <a:buNone/>
            </a:pPr>
            <a:r>
              <a:rPr lang="en-US" sz="2526" b="1" dirty="0" smtClean="0"/>
              <a:t>10:20</a:t>
            </a:r>
            <a:r>
              <a:rPr lang="en-US" sz="2526" dirty="0" smtClean="0"/>
              <a:t>	Class Meeting</a:t>
            </a:r>
          </a:p>
          <a:p>
            <a:pPr>
              <a:buNone/>
            </a:pPr>
            <a:r>
              <a:rPr lang="en-US" sz="2526" b="1" dirty="0" smtClean="0"/>
              <a:t>10:50</a:t>
            </a:r>
            <a:r>
              <a:rPr lang="en-US" sz="2526" dirty="0" smtClean="0"/>
              <a:t>	Reading / Writing Workshop (and Snack)</a:t>
            </a:r>
          </a:p>
          <a:p>
            <a:pPr>
              <a:buNone/>
            </a:pPr>
            <a:r>
              <a:rPr lang="en-US" sz="2526" b="1" dirty="0" smtClean="0"/>
              <a:t>12:15</a:t>
            </a:r>
            <a:r>
              <a:rPr lang="en-US" sz="2526" dirty="0" smtClean="0"/>
              <a:t>	Recess</a:t>
            </a:r>
          </a:p>
          <a:p>
            <a:pPr>
              <a:buNone/>
            </a:pPr>
            <a:r>
              <a:rPr lang="en-US" sz="2526" b="1" dirty="0" smtClean="0"/>
              <a:t>12</a:t>
            </a:r>
            <a:r>
              <a:rPr lang="en-US" sz="2526" b="1" dirty="0" smtClean="0"/>
              <a:t>:35</a:t>
            </a:r>
            <a:r>
              <a:rPr lang="en-US" sz="2526" dirty="0" smtClean="0"/>
              <a:t>  </a:t>
            </a:r>
            <a:r>
              <a:rPr lang="en-US" sz="2526" dirty="0" smtClean="0"/>
              <a:t>Lunch</a:t>
            </a:r>
            <a:endParaRPr lang="en-US" sz="2526" dirty="0" smtClean="0"/>
          </a:p>
          <a:p>
            <a:pPr>
              <a:buNone/>
            </a:pPr>
            <a:r>
              <a:rPr lang="en-US" sz="2526" b="1" dirty="0" smtClean="0"/>
              <a:t>12:55</a:t>
            </a:r>
            <a:r>
              <a:rPr lang="en-US" sz="2526" dirty="0" smtClean="0"/>
              <a:t>	</a:t>
            </a:r>
            <a:r>
              <a:rPr lang="en-US" sz="2526" dirty="0" smtClean="0"/>
              <a:t>Quiet Time</a:t>
            </a:r>
          </a:p>
          <a:p>
            <a:pPr>
              <a:buNone/>
            </a:pPr>
            <a:r>
              <a:rPr lang="en-US" sz="2526" b="1" dirty="0" smtClean="0"/>
              <a:t>1</a:t>
            </a:r>
            <a:r>
              <a:rPr lang="en-US" sz="2526" b="1" dirty="0" smtClean="0"/>
              <a:t>:10</a:t>
            </a:r>
            <a:r>
              <a:rPr lang="en-US" sz="2526" dirty="0" smtClean="0"/>
              <a:t>	Math</a:t>
            </a:r>
          </a:p>
          <a:p>
            <a:pPr>
              <a:buNone/>
            </a:pPr>
            <a:r>
              <a:rPr lang="en-US" sz="2526" b="1" dirty="0" smtClean="0"/>
              <a:t>2:</a:t>
            </a:r>
            <a:r>
              <a:rPr lang="en-US" sz="2526" b="1" dirty="0" smtClean="0"/>
              <a:t>00</a:t>
            </a:r>
            <a:r>
              <a:rPr lang="en-US" sz="2526" dirty="0" smtClean="0"/>
              <a:t>	</a:t>
            </a:r>
            <a:r>
              <a:rPr lang="en-US" sz="2526" dirty="0" smtClean="0"/>
              <a:t>Project Time / Science / Social Studies</a:t>
            </a:r>
          </a:p>
          <a:p>
            <a:pPr>
              <a:buNone/>
            </a:pPr>
            <a:r>
              <a:rPr lang="en-US" sz="2526" b="1" dirty="0" smtClean="0"/>
              <a:t>2:55</a:t>
            </a:r>
            <a:r>
              <a:rPr lang="en-US" sz="2526" dirty="0" smtClean="0"/>
              <a:t>	Recess</a:t>
            </a:r>
          </a:p>
          <a:p>
            <a:pPr>
              <a:buNone/>
            </a:pPr>
            <a:r>
              <a:rPr lang="en-US" sz="2526" b="1" dirty="0" smtClean="0"/>
              <a:t>3:10</a:t>
            </a:r>
            <a:r>
              <a:rPr lang="en-US" sz="2526" dirty="0" smtClean="0"/>
              <a:t>	Read Aloud</a:t>
            </a:r>
          </a:p>
          <a:p>
            <a:pPr>
              <a:buNone/>
            </a:pPr>
            <a:r>
              <a:rPr lang="en-US" sz="2526" b="1" dirty="0" smtClean="0"/>
              <a:t>3:25</a:t>
            </a:r>
            <a:r>
              <a:rPr lang="en-US" sz="2526" dirty="0" smtClean="0"/>
              <a:t>	End-of-Day Routine</a:t>
            </a:r>
          </a:p>
          <a:p>
            <a:pPr>
              <a:buNone/>
            </a:pPr>
            <a:r>
              <a:rPr lang="en-US" sz="2526" b="1" dirty="0" smtClean="0"/>
              <a:t>3:35	</a:t>
            </a:r>
            <a:r>
              <a:rPr lang="en-US" sz="2526" dirty="0" smtClean="0"/>
              <a:t>Patrol</a:t>
            </a:r>
            <a:endParaRPr lang="en-US" sz="2526" b="1" dirty="0" smtClean="0"/>
          </a:p>
          <a:p>
            <a:pPr>
              <a:buNone/>
            </a:pPr>
            <a:r>
              <a:rPr lang="en-US" sz="2526" b="1" dirty="0" smtClean="0"/>
              <a:t>3:40	</a:t>
            </a:r>
            <a:r>
              <a:rPr lang="en-US" sz="2526" dirty="0" smtClean="0"/>
              <a:t>Dismissal </a:t>
            </a:r>
          </a:p>
          <a:p>
            <a:pPr>
              <a:buNone/>
            </a:pPr>
            <a:endParaRPr lang="en-US" sz="2526" dirty="0" smtClean="0"/>
          </a:p>
          <a:p>
            <a:pPr>
              <a:buNone/>
            </a:pPr>
            <a:r>
              <a:rPr lang="en-US" sz="2526" dirty="0" smtClean="0"/>
              <a:t>			*Monday’s schedule differs because students have  			                    Monday Morning Meeting and no PE/Art</a:t>
            </a:r>
          </a:p>
          <a:p>
            <a:pPr>
              <a:buNone/>
            </a:pPr>
            <a:endParaRPr lang="en-US" sz="2526" dirty="0" smtClean="0"/>
          </a:p>
          <a:p>
            <a:pPr>
              <a:buNone/>
            </a:pPr>
            <a:endParaRPr lang="en-US" sz="6400" dirty="0" smtClean="0"/>
          </a:p>
          <a:p>
            <a:pPr>
              <a:buNone/>
            </a:pPr>
            <a:endParaRPr lang="en-US" sz="6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010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  Our daily schedule*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91000" y="4800600"/>
            <a:ext cx="8153400" cy="205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6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6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29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hlinkClick r:id="rId2"/>
              </a:rPr>
              <a:t>http://msgoldmanqae.weebly.com</a:t>
            </a:r>
            <a:endParaRPr lang="en-US" sz="2400" dirty="0" smtClean="0"/>
          </a:p>
          <a:p>
            <a:r>
              <a:rPr lang="en-US" sz="2400" dirty="0" smtClean="0"/>
              <a:t>Check for regular updates on classroom happenings, school events and family communication</a:t>
            </a:r>
          </a:p>
          <a:p>
            <a:r>
              <a:rPr lang="en-US" sz="2400" dirty="0" smtClean="0"/>
              <a:t>Homework assignments will be updated on a daily basis</a:t>
            </a:r>
          </a:p>
          <a:p>
            <a:r>
              <a:rPr lang="en-US" sz="2400" dirty="0" smtClean="0"/>
              <a:t>Read Ms. G’s </a:t>
            </a:r>
            <a:r>
              <a:rPr lang="en-US" sz="2400" dirty="0" smtClean="0"/>
              <a:t>Blog</a:t>
            </a:r>
            <a:endParaRPr lang="en-US" sz="2400" dirty="0" smtClean="0"/>
          </a:p>
          <a:p>
            <a:r>
              <a:rPr lang="en-US" sz="2400" dirty="0" smtClean="0"/>
              <a:t>Check for updates on local literary and authors’ events </a:t>
            </a:r>
          </a:p>
          <a:p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7494"/>
            <a:ext cx="7772400" cy="1399032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Our website</a:t>
            </a:r>
            <a:endParaRPr lang="en-US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PBL </a:t>
            </a:r>
            <a:r>
              <a:rPr lang="en-US" dirty="0" smtClean="0"/>
              <a:t>is a </a:t>
            </a:r>
            <a:r>
              <a:rPr lang="en-US" dirty="0" smtClean="0">
                <a:solidFill>
                  <a:schemeClr val="accent1"/>
                </a:solidFill>
              </a:rPr>
              <a:t>systematic</a:t>
            </a:r>
            <a:r>
              <a:rPr lang="en-US" dirty="0" smtClean="0"/>
              <a:t> teaching method</a:t>
            </a:r>
            <a:r>
              <a:rPr lang="en-US" dirty="0" smtClean="0"/>
              <a:t> that 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	engages </a:t>
            </a:r>
            <a:r>
              <a:rPr lang="en-US" dirty="0" smtClean="0"/>
              <a:t>students in learning important </a:t>
            </a:r>
            <a:r>
              <a:rPr lang="en-US" dirty="0" smtClean="0">
                <a:solidFill>
                  <a:schemeClr val="accent1"/>
                </a:solidFill>
              </a:rPr>
              <a:t>knowledge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21</a:t>
            </a:r>
            <a:r>
              <a:rPr lang="en-US" baseline="30000" dirty="0" smtClean="0">
                <a:solidFill>
                  <a:schemeClr val="accent1"/>
                </a:solidFill>
              </a:rPr>
              <a:t>st</a:t>
            </a:r>
            <a:r>
              <a:rPr lang="en-US" dirty="0" smtClean="0">
                <a:solidFill>
                  <a:schemeClr val="accent1"/>
                </a:solidFill>
              </a:rPr>
              <a:t> century skills </a:t>
            </a:r>
            <a:r>
              <a:rPr lang="en-US" dirty="0" smtClean="0"/>
              <a:t>through an </a:t>
            </a:r>
            <a:r>
              <a:rPr lang="en-US" dirty="0" smtClean="0">
                <a:solidFill>
                  <a:schemeClr val="accent1"/>
                </a:solidFill>
              </a:rPr>
              <a:t>extended, student-influenced inquiry process </a:t>
            </a:r>
            <a:r>
              <a:rPr lang="en-US" dirty="0" smtClean="0"/>
              <a:t>structured around </a:t>
            </a:r>
            <a:r>
              <a:rPr lang="en-US" dirty="0" smtClean="0">
                <a:solidFill>
                  <a:schemeClr val="accent1"/>
                </a:solidFill>
              </a:rPr>
              <a:t>complex, authentic questions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carefully </a:t>
            </a:r>
            <a:r>
              <a:rPr lang="en-US" dirty="0" smtClean="0"/>
              <a:t>designed </a:t>
            </a:r>
            <a:r>
              <a:rPr lang="en-US" dirty="0" smtClean="0">
                <a:solidFill>
                  <a:schemeClr val="accent1"/>
                </a:solidFill>
              </a:rPr>
              <a:t>products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learning tasks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56506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Project Based Learning	</a:t>
            </a:r>
            <a:endParaRPr lang="en-US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00599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accent5"/>
              </a:buClr>
              <a:buFont typeface="Wingdings" charset="2"/>
              <a:buChar char="§"/>
            </a:pPr>
            <a:r>
              <a:rPr lang="en-US" dirty="0" smtClean="0"/>
              <a:t>Fall – Models and Designs: The Science of Rube Goldberg</a:t>
            </a:r>
          </a:p>
          <a:p>
            <a:pPr>
              <a:buClr>
                <a:schemeClr val="accent5"/>
              </a:buClr>
              <a:buNone/>
            </a:pPr>
            <a:r>
              <a:rPr lang="en-US" i="1" dirty="0" smtClean="0">
                <a:solidFill>
                  <a:schemeClr val="accent1"/>
                </a:solidFill>
              </a:rPr>
              <a:t>	Applying knowledge and engineering skills gained from our 5</a:t>
            </a:r>
            <a:r>
              <a:rPr lang="en-US" i="1" baseline="30000" dirty="0" smtClean="0">
                <a:solidFill>
                  <a:schemeClr val="accent1"/>
                </a:solidFill>
              </a:rPr>
              <a:t>th</a:t>
            </a:r>
            <a:r>
              <a:rPr lang="en-US" i="1" dirty="0" smtClean="0">
                <a:solidFill>
                  <a:schemeClr val="accent1"/>
                </a:solidFill>
              </a:rPr>
              <a:t> grade Science unit on models and designs, students will plan, design, and execute their own original “Rube Goldberg”-style machine. Students will work through the steps of the scientific method to continuously build and revise their machines and critically reflect upon their process throughout.</a:t>
            </a:r>
          </a:p>
          <a:p>
            <a:pPr>
              <a:buClr>
                <a:schemeClr val="accent5"/>
              </a:buClr>
              <a:buNone/>
            </a:pPr>
            <a:endParaRPr lang="en-US" i="1" dirty="0" smtClean="0">
              <a:solidFill>
                <a:schemeClr val="accent1"/>
              </a:solidFill>
            </a:endParaRPr>
          </a:p>
          <a:p>
            <a:pPr>
              <a:buClr>
                <a:schemeClr val="accent5"/>
              </a:buClr>
              <a:buFont typeface="Wingdings" charset="2"/>
              <a:buChar char="§"/>
            </a:pPr>
            <a:r>
              <a:rPr lang="en-US" dirty="0" smtClean="0"/>
              <a:t>Spring – How Will You Change the World</a:t>
            </a:r>
            <a:r>
              <a:rPr lang="en-US" dirty="0" smtClean="0"/>
              <a:t>?</a:t>
            </a:r>
          </a:p>
          <a:p>
            <a:pPr>
              <a:buClr>
                <a:schemeClr val="accent5"/>
              </a:buClr>
              <a:buNone/>
            </a:pPr>
            <a:r>
              <a:rPr lang="en-US" i="1" dirty="0" smtClean="0">
                <a:solidFill>
                  <a:schemeClr val="accent1"/>
                </a:solidFill>
              </a:rPr>
              <a:t>	Students will learn about social change through analysis of historical social movements and the leadership of renowned change-makers and activists. Based on research and personal inspirations, students will determine how they, too, will “change the world.”</a:t>
            </a:r>
            <a:endParaRPr lang="en-US" dirty="0" smtClean="0"/>
          </a:p>
          <a:p>
            <a:pPr>
              <a:buClr>
                <a:schemeClr val="accent5"/>
              </a:buClr>
              <a:buNone/>
            </a:pPr>
            <a:r>
              <a:rPr lang="en-US" i="1" dirty="0" smtClean="0">
                <a:solidFill>
                  <a:schemeClr val="accent1"/>
                </a:solidFill>
              </a:rPr>
              <a:t>	</a:t>
            </a:r>
            <a:endParaRPr lang="en-US" dirty="0" smtClean="0"/>
          </a:p>
          <a:p>
            <a:pPr>
              <a:buClr>
                <a:schemeClr val="accent5"/>
              </a:buClr>
              <a:buNone/>
            </a:pPr>
            <a:endParaRPr lang="en-US" dirty="0" smtClean="0"/>
          </a:p>
          <a:p>
            <a:pPr>
              <a:buClr>
                <a:schemeClr val="accent5"/>
              </a:buClr>
              <a:buFont typeface="Wingdings" charset="2"/>
              <a:buChar char="§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PBL in 5</a:t>
            </a:r>
            <a:r>
              <a:rPr lang="en-US" baseline="30000" dirty="0" smtClean="0">
                <a:solidFill>
                  <a:schemeClr val="accent5"/>
                </a:solidFill>
              </a:rPr>
              <a:t>th</a:t>
            </a:r>
            <a:r>
              <a:rPr lang="en-US" dirty="0" smtClean="0">
                <a:solidFill>
                  <a:schemeClr val="accent5"/>
                </a:solidFill>
              </a:rPr>
              <a:t> Grade </a:t>
            </a:r>
            <a:endParaRPr lang="en-US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4">
      <a:dk1>
        <a:sysClr val="windowText" lastClr="000000"/>
      </a:dk1>
      <a:lt1>
        <a:sysClr val="window" lastClr="FFFFFF"/>
      </a:lt1>
      <a:dk2>
        <a:srgbClr val="464646"/>
      </a:dk2>
      <a:lt2>
        <a:srgbClr val="FF9966"/>
      </a:lt2>
      <a:accent1>
        <a:srgbClr val="FF6600"/>
      </a:accent1>
      <a:accent2>
        <a:srgbClr val="FF6600"/>
      </a:accent2>
      <a:accent3>
        <a:srgbClr val="EB641B"/>
      </a:accent3>
      <a:accent4>
        <a:srgbClr val="663366"/>
      </a:accent4>
      <a:accent5>
        <a:srgbClr val="663366"/>
      </a:accent5>
      <a:accent6>
        <a:srgbClr val="663366"/>
      </a:accent6>
      <a:hlink>
        <a:srgbClr val="FF8119"/>
      </a:hlink>
      <a:folHlink>
        <a:srgbClr val="663366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7661</TotalTime>
  <Words>1066</Words>
  <Application>Microsoft Macintosh PowerPoint</Application>
  <PresentationFormat>On-screen Show (4:3)</PresentationFormat>
  <Paragraphs>103</Paragraphs>
  <Slides>14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5th Grade Islanders at Queen Anne Elementary </vt:lpstr>
      <vt:lpstr>About Ms. Goldman</vt:lpstr>
      <vt:lpstr>Communication </vt:lpstr>
      <vt:lpstr>What we believe …</vt:lpstr>
      <vt:lpstr>Homework </vt:lpstr>
      <vt:lpstr>  Our daily schedule* </vt:lpstr>
      <vt:lpstr>Our website</vt:lpstr>
      <vt:lpstr>Project Based Learning </vt:lpstr>
      <vt:lpstr>PBL in 5th Grade </vt:lpstr>
      <vt:lpstr>Positive Discipline – What is it? </vt:lpstr>
      <vt:lpstr>Positive Discipline   in our classroom…</vt:lpstr>
      <vt:lpstr>IslandWood</vt:lpstr>
      <vt:lpstr>Family Life and Sexual Health (F.L.A.S.H.) Curricula for 5th grade</vt:lpstr>
      <vt:lpstr>On your way out…</vt:lpstr>
    </vt:vector>
  </TitlesOfParts>
  <Company>Seattle Public Schools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Kindergarten Explorers at Queen Anne Elementary </dc:title>
  <dc:creator>rfsimon</dc:creator>
  <cp:lastModifiedBy>Sarah Goldman</cp:lastModifiedBy>
  <cp:revision>54</cp:revision>
  <cp:lastPrinted>2012-09-27T14:36:50Z</cp:lastPrinted>
  <dcterms:created xsi:type="dcterms:W3CDTF">2015-10-06T22:57:25Z</dcterms:created>
  <dcterms:modified xsi:type="dcterms:W3CDTF">2015-10-08T15:00:13Z</dcterms:modified>
</cp:coreProperties>
</file>